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4" r:id="rId12"/>
    <p:sldId id="265" r:id="rId13"/>
    <p:sldId id="276" r:id="rId14"/>
    <p:sldId id="275" r:id="rId15"/>
    <p:sldId id="274" r:id="rId16"/>
    <p:sldId id="273" r:id="rId17"/>
    <p:sldId id="272" r:id="rId18"/>
    <p:sldId id="271" r:id="rId19"/>
    <p:sldId id="266" r:id="rId20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c099360e7_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5c099360e7_3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5c099360e7_3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c099360e7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25c099360e7_3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5c099360e7_3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c099360e7_3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5c099360e7_3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5c099360e7_3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c099360e7_3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5c099360e7_3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g25c099360e7_3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5c099360e7_3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c099360e7_3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5c099360e7_3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5c099360e7_3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c099360e7_3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5c099360e7_3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5c099360e7_3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c099360e7_3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5c099360e7_3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5c099360e7_3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c099360e7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5c099360e7_3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5c099360e7_3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c099360e7_3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5c099360e7_3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5c099360e7_3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 avec image">
  <p:cSld name="Diapositive de titre avec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14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8" name="Google Shape;58;p1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14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1" name="Google Shape;61;p14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rgbClr val="E260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 01">
  <p:cSld name="DISPOSITION DU TEXTE 0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5"/>
          <p:cNvCxnSpPr/>
          <p:nvPr/>
        </p:nvCxnSpPr>
        <p:spPr>
          <a:xfrm rot="10800000" flipH="1">
            <a:off x="4781550" y="3785308"/>
            <a:ext cx="1143431" cy="1352550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5" title="Sous-titre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>
            <a:spLocks noGrp="1"/>
          </p:cNvSpPr>
          <p:nvPr>
            <p:ph type="pic" idx="3"/>
          </p:nvPr>
        </p:nvSpPr>
        <p:spPr>
          <a:xfrm>
            <a:off x="4953000" y="0"/>
            <a:ext cx="4191000" cy="515418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 avec sous-titre">
  <p:cSld name="Comparaison avec sous-tit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4" name="Google Shape;74;p1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75" name="Google Shape;75;p1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" name="Google Shape;76;p1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7" name="Google Shape;77;p1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rgbClr val="EE95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90524" y="1578666"/>
            <a:ext cx="4106468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6" title="Puces"/>
          <p:cNvSpPr txBox="1">
            <a:spLocks noGrp="1"/>
          </p:cNvSpPr>
          <p:nvPr>
            <p:ph type="body" idx="2"/>
          </p:nvPr>
        </p:nvSpPr>
        <p:spPr>
          <a:xfrm>
            <a:off x="390524" y="2164557"/>
            <a:ext cx="4106468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3"/>
          </p:nvPr>
        </p:nvSpPr>
        <p:spPr>
          <a:xfrm>
            <a:off x="4640035" y="1578666"/>
            <a:ext cx="4106700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6" title="Puces"/>
          <p:cNvSpPr txBox="1">
            <a:spLocks noGrp="1"/>
          </p:cNvSpPr>
          <p:nvPr>
            <p:ph type="body" idx="4"/>
          </p:nvPr>
        </p:nvSpPr>
        <p:spPr>
          <a:xfrm>
            <a:off x="4640035" y="2164557"/>
            <a:ext cx="4106700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 title="Sous-titre"/>
          <p:cNvSpPr txBox="1">
            <a:spLocks noGrp="1"/>
          </p:cNvSpPr>
          <p:nvPr>
            <p:ph type="body" idx="5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6" name="Google Shape;86;p1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 avec image">
  <p:cSld name="En-tête de section avec imag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name="adj" fmla="val 53218"/>
            </a:avLst>
          </a:prstGeom>
          <a:solidFill>
            <a:srgbClr val="EE957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 rot="10800000" flipH="1">
            <a:off x="0" y="757568"/>
            <a:ext cx="1338943" cy="68062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7" title="Titr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 title="Sous-titr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3" name="Google Shape;93;p17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7"/>
          <p:cNvSpPr/>
          <p:nvPr/>
        </p:nvSpPr>
        <p:spPr>
          <a:xfrm>
            <a:off x="5815584" y="0"/>
            <a:ext cx="1693926" cy="557114"/>
          </a:xfrm>
          <a:prstGeom prst="parallelogram">
            <a:avLst>
              <a:gd name="adj" fmla="val 19585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 rot="10800000" flipH="1">
            <a:off x="0" y="306422"/>
            <a:ext cx="4946515" cy="2552361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7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7" name="Google Shape;97;p17"/>
          <p:cNvCxnSpPr/>
          <p:nvPr/>
        </p:nvCxnSpPr>
        <p:spPr>
          <a:xfrm rot="10800000" flipH="1">
            <a:off x="-13378" y="3950208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17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name="adj" fmla="val 53218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que">
  <p:cSld name="Graphiqu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8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01" name="Google Shape;101;p18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Google Shape;102;p18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3" name="Google Shape;103;p18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rgbClr val="EE95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8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 title="Sous-titr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8" name="Google Shape;108;p18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2"/>
          </p:nvPr>
        </p:nvSpPr>
        <p:spPr>
          <a:xfrm>
            <a:off x="398860" y="1504321"/>
            <a:ext cx="3919323" cy="306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8" title="Graphique"/>
          <p:cNvSpPr>
            <a:spLocks noGrp="1"/>
          </p:cNvSpPr>
          <p:nvPr>
            <p:ph type="chart" idx="3"/>
          </p:nvPr>
        </p:nvSpPr>
        <p:spPr>
          <a:xfrm>
            <a:off x="4347086" y="1504322"/>
            <a:ext cx="4289548" cy="30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 02">
  <p:cSld name="Disposition du texte 0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>
            <a:spLocks noGrp="1"/>
          </p:cNvSpPr>
          <p:nvPr>
            <p:ph type="pic" idx="2"/>
          </p:nvPr>
        </p:nvSpPr>
        <p:spPr>
          <a:xfrm>
            <a:off x="4627633" y="1076325"/>
            <a:ext cx="4516366" cy="40671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4" name="Google Shape;114;p19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 rot="10800000" flipH="1">
            <a:off x="7764236" y="889089"/>
            <a:ext cx="1379764" cy="122546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9" title="Sous-titre"/>
          <p:cNvSpPr txBox="1">
            <a:spLocks noGrp="1"/>
          </p:cNvSpPr>
          <p:nvPr>
            <p:ph type="body" idx="3"/>
          </p:nvPr>
        </p:nvSpPr>
        <p:spPr>
          <a:xfrm>
            <a:off x="398534" y="1922608"/>
            <a:ext cx="5506966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8305038" y="178308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19" name="Google Shape;119;p19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au">
  <p:cSld name="Tableau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 title="Tableau"/>
          <p:cNvSpPr>
            <a:spLocks noGrp="1"/>
          </p:cNvSpPr>
          <p:nvPr>
            <p:ph type="tbl" idx="2"/>
          </p:nvPr>
        </p:nvSpPr>
        <p:spPr>
          <a:xfrm>
            <a:off x="398533" y="1998602"/>
            <a:ext cx="8245031" cy="257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25" name="Google Shape;125;p2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" name="Google Shape;126;p2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 title="Sous-titr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32" name="Google Shape;132;p20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nde photo">
  <p:cSld name="Grande photo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 rot="10800000" flipH="1">
            <a:off x="0" y="-4"/>
            <a:ext cx="8810625" cy="472440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 title="Image"/>
          <p:cNvSpPr>
            <a:spLocks noGrp="1"/>
          </p:cNvSpPr>
          <p:nvPr>
            <p:ph type="pic" idx="2"/>
          </p:nvPr>
        </p:nvSpPr>
        <p:spPr>
          <a:xfrm>
            <a:off x="269422" y="244928"/>
            <a:ext cx="8605156" cy="465364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136" name="Google Shape;136;p21"/>
          <p:cNvCxnSpPr/>
          <p:nvPr/>
        </p:nvCxnSpPr>
        <p:spPr>
          <a:xfrm rot="10800000" flipH="1">
            <a:off x="0" y="4008665"/>
            <a:ext cx="1771650" cy="93072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1" title="Titre "/>
          <p:cNvSpPr txBox="1">
            <a:spLocks noGrp="1"/>
          </p:cNvSpPr>
          <p:nvPr>
            <p:ph type="title"/>
          </p:nvPr>
        </p:nvSpPr>
        <p:spPr>
          <a:xfrm>
            <a:off x="269422" y="419101"/>
            <a:ext cx="6249917" cy="70484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216000" tIns="34275" rIns="68575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rci">
  <p:cSld name="Merci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5117197" y="2595872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2"/>
          </p:nvPr>
        </p:nvSpPr>
        <p:spPr>
          <a:xfrm>
            <a:off x="5117197" y="287958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3"/>
          </p:nvPr>
        </p:nvSpPr>
        <p:spPr>
          <a:xfrm>
            <a:off x="5117196" y="3162502"/>
            <a:ext cx="2584337" cy="21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4"/>
          </p:nvPr>
        </p:nvSpPr>
        <p:spPr>
          <a:xfrm>
            <a:off x="5117197" y="344621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4844204" y="2628935"/>
            <a:ext cx="194156" cy="1941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4880717" y="2923490"/>
            <a:ext cx="121130" cy="222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4844204" y="3245959"/>
            <a:ext cx="194156" cy="1412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4853787" y="3487561"/>
            <a:ext cx="174989" cy="174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2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22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22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22"/>
          <p:cNvSpPr>
            <a:spLocks noGrp="1"/>
          </p:cNvSpPr>
          <p:nvPr>
            <p:ph type="pic" idx="5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2" title="Titre"/>
          <p:cNvSpPr txBox="1">
            <a:spLocks noGrp="1"/>
          </p:cNvSpPr>
          <p:nvPr>
            <p:ph type="ctrTitle"/>
          </p:nvPr>
        </p:nvSpPr>
        <p:spPr>
          <a:xfrm>
            <a:off x="4781791" y="1365767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23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23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23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9" name="Google Shape;159;p23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>
  <p:cSld name="En-tête de sec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24"/>
          <p:cNvCxnSpPr/>
          <p:nvPr/>
        </p:nvCxnSpPr>
        <p:spPr>
          <a:xfrm rot="10800000" flipH="1">
            <a:off x="0" y="757568"/>
            <a:ext cx="1338943" cy="68062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24" title="Titr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 title="Sous-titr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6" name="Google Shape;166;p2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24"/>
          <p:cNvSpPr/>
          <p:nvPr/>
        </p:nvSpPr>
        <p:spPr>
          <a:xfrm>
            <a:off x="5815584" y="0"/>
            <a:ext cx="1693926" cy="557114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 rot="10800000" flipH="1">
            <a:off x="0" y="306422"/>
            <a:ext cx="4946515" cy="2552361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24"/>
          <p:cNvCxnSpPr/>
          <p:nvPr/>
        </p:nvCxnSpPr>
        <p:spPr>
          <a:xfrm rot="10800000" flipH="1">
            <a:off x="-13378" y="3950208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24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name="adj" fmla="val 53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5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3" name="Google Shape;173;p25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74" name="Google Shape;174;p25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5" name="Google Shape;175;p25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6" name="Google Shape;176;p25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5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78" name="Google Shape;178;p25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81" name="Google Shape;181;p25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389008" y="1253943"/>
            <a:ext cx="8126342" cy="337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5" name="Google Shape;185;p2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86" name="Google Shape;186;p2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" name="Google Shape;187;p2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8" name="Google Shape;188;p2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6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90" name="Google Shape;190;p2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93" name="Google Shape;193;p2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97265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2"/>
          </p:nvPr>
        </p:nvSpPr>
        <p:spPr>
          <a:xfrm>
            <a:off x="4629150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7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8" name="Google Shape;198;p27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99" name="Google Shape;199;p27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0" name="Google Shape;200;p27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1" name="Google Shape;201;p27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27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203" name="Google Shape;203;p27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06" name="Google Shape;206;p27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389008" y="1260872"/>
            <a:ext cx="403687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2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3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4"/>
          </p:nvPr>
        </p:nvSpPr>
        <p:spPr>
          <a:xfrm>
            <a:off x="389008" y="1878806"/>
            <a:ext cx="4043812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28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28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28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8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2"/>
          </p:nvPr>
        </p:nvSpPr>
        <p:spPr>
          <a:xfrm>
            <a:off x="4620987" y="1718035"/>
            <a:ext cx="4352754" cy="325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29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29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29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24" name="Google Shape;224;p29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9"/>
          <p:cNvSpPr>
            <a:spLocks noGrp="1"/>
          </p:cNvSpPr>
          <p:nvPr>
            <p:ph type="pic" idx="2"/>
          </p:nvPr>
        </p:nvSpPr>
        <p:spPr>
          <a:xfrm>
            <a:off x="4687477" y="1703895"/>
            <a:ext cx="4286263" cy="32705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>
  <p:cSld name="Vid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29" name="Google Shape;229;p3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0" name="Google Shape;230;p3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3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2" name="Google Shape;232;p3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3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>
  <p:cSld name="Titre uniqueme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38" name="Google Shape;238;p31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9" name="Google Shape;239;p31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0" name="Google Shape;240;p31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1" name="Google Shape;241;p31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31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 title="Image de bâti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784" r="20784"/>
          <a:stretch/>
        </p:blipFill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3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dirty="0"/>
              <a:t>Création et utilisation de la base de données</a:t>
            </a:r>
            <a:endParaRPr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dirty="0" smtClean="0"/>
              <a:t>Sidi Yeya Sounfountera</a:t>
            </a:r>
            <a:endParaRPr dirty="0"/>
          </a:p>
        </p:txBody>
      </p:sp>
      <p:pic>
        <p:nvPicPr>
          <p:cNvPr id="257" name="Google Shape;257;p3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0217" y="3713672"/>
            <a:ext cx="4303784" cy="14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5">
            <a:alphaModFix/>
          </a:blip>
          <a:srcRect l="11387" t="12667" r="63940" b="13973"/>
          <a:stretch/>
        </p:blipFill>
        <p:spPr>
          <a:xfrm>
            <a:off x="1979722" y="1607746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 title="Image de bâti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784" r="20784"/>
          <a:stretch/>
        </p:blipFill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fr" b="0">
                <a:latin typeface="Calibri"/>
                <a:ea typeface="Calibri"/>
                <a:cs typeface="Calibri"/>
                <a:sym typeface="Calibri"/>
              </a:rPr>
              <a:t>Requêtes SQL et résultats</a:t>
            </a:r>
            <a:endParaRPr/>
          </a:p>
        </p:txBody>
      </p:sp>
      <p:sp>
        <p:nvSpPr>
          <p:cNvPr id="333" name="Google Shape;333;p41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1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Sous-titre</a:t>
            </a:r>
            <a:endParaRPr/>
          </a:p>
        </p:txBody>
      </p:sp>
      <p:pic>
        <p:nvPicPr>
          <p:cNvPr id="335" name="Google Shape;335;p41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4">
            <a:alphaModFix/>
          </a:blip>
          <a:srcRect l="11387" t="12667" r="63940" b="13973"/>
          <a:stretch/>
        </p:blipFill>
        <p:spPr>
          <a:xfrm>
            <a:off x="1979722" y="1607746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sz="2000" b="0" dirty="0"/>
              <a:t>Requête 1</a:t>
            </a:r>
            <a:endParaRPr sz="2000" dirty="0"/>
          </a:p>
        </p:txBody>
      </p:sp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1"/>
          </p:nvPr>
        </p:nvSpPr>
        <p:spPr>
          <a:xfrm>
            <a:off x="389008" y="412511"/>
            <a:ext cx="5526447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sz="1100" dirty="0"/>
              <a:t>Nombre total d’appartements vendus au 1er semestre 2020.</a:t>
            </a:r>
            <a:endParaRPr sz="11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8" y="658596"/>
            <a:ext cx="4792279" cy="1662243"/>
          </a:xfrm>
          <a:prstGeom prst="rect">
            <a:avLst/>
          </a:prstGeom>
        </p:spPr>
      </p:pic>
      <p:sp>
        <p:nvSpPr>
          <p:cNvPr id="9" name="Google Shape;341;p42"/>
          <p:cNvSpPr txBox="1">
            <a:spLocks/>
          </p:cNvSpPr>
          <p:nvPr/>
        </p:nvSpPr>
        <p:spPr>
          <a:xfrm>
            <a:off x="389008" y="2340753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0" dirty="0" smtClean="0"/>
              <a:t>Requête 2</a:t>
            </a:r>
            <a:endParaRPr lang="fr-FR" sz="2000" dirty="0"/>
          </a:p>
        </p:txBody>
      </p:sp>
      <p:sp>
        <p:nvSpPr>
          <p:cNvPr id="10" name="Google Shape;344;p42"/>
          <p:cNvSpPr txBox="1">
            <a:spLocks noGrp="1"/>
          </p:cNvSpPr>
          <p:nvPr>
            <p:ph type="body" idx="1"/>
          </p:nvPr>
        </p:nvSpPr>
        <p:spPr>
          <a:xfrm>
            <a:off x="389008" y="2596492"/>
            <a:ext cx="5526447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sz="1100" dirty="0"/>
              <a:t>Le nombre de ventes d’appartement par région pour le 1er semestre 2020.</a:t>
            </a:r>
            <a:endParaRPr sz="11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07" y="2842576"/>
            <a:ext cx="4792279" cy="137378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501" y="2598971"/>
            <a:ext cx="2143625" cy="24693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1;p42"/>
          <p:cNvSpPr txBox="1">
            <a:spLocks/>
          </p:cNvSpPr>
          <p:nvPr/>
        </p:nvSpPr>
        <p:spPr>
          <a:xfrm>
            <a:off x="90558" y="48403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0" dirty="0" smtClean="0"/>
              <a:t>Requête 3</a:t>
            </a:r>
            <a:endParaRPr lang="fr-FR" sz="2000" dirty="0"/>
          </a:p>
        </p:txBody>
      </p:sp>
      <p:sp>
        <p:nvSpPr>
          <p:cNvPr id="7" name="Google Shape;344;p42"/>
          <p:cNvSpPr txBox="1">
            <a:spLocks/>
          </p:cNvSpPr>
          <p:nvPr/>
        </p:nvSpPr>
        <p:spPr>
          <a:xfrm>
            <a:off x="90558" y="304142"/>
            <a:ext cx="5526447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fr-FR" sz="1100" dirty="0"/>
              <a:t>Proportion des ventes d’appartements par le nombre de pièces.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8" y="550227"/>
            <a:ext cx="4627494" cy="159795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2" y="147073"/>
            <a:ext cx="2182382" cy="2001109"/>
          </a:xfrm>
          <a:prstGeom prst="rect">
            <a:avLst/>
          </a:prstGeom>
        </p:spPr>
      </p:pic>
      <p:sp>
        <p:nvSpPr>
          <p:cNvPr id="10" name="Google Shape;341;p42"/>
          <p:cNvSpPr txBox="1">
            <a:spLocks/>
          </p:cNvSpPr>
          <p:nvPr/>
        </p:nvSpPr>
        <p:spPr>
          <a:xfrm>
            <a:off x="90558" y="2246852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0" dirty="0" smtClean="0"/>
              <a:t>Requête </a:t>
            </a:r>
            <a:r>
              <a:rPr lang="fr-FR" sz="2000" b="0" dirty="0"/>
              <a:t>4</a:t>
            </a:r>
            <a:endParaRPr lang="fr-FR" sz="2000" dirty="0"/>
          </a:p>
        </p:txBody>
      </p:sp>
      <p:sp>
        <p:nvSpPr>
          <p:cNvPr id="11" name="Google Shape;344;p42"/>
          <p:cNvSpPr txBox="1">
            <a:spLocks/>
          </p:cNvSpPr>
          <p:nvPr/>
        </p:nvSpPr>
        <p:spPr>
          <a:xfrm>
            <a:off x="90558" y="2650006"/>
            <a:ext cx="5526447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fr-FR" sz="1100" dirty="0"/>
              <a:t>Liste des 10 départements où le prix du mètre carré est le plus élevé.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8" y="2896091"/>
            <a:ext cx="4567586" cy="150662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052" y="2785399"/>
            <a:ext cx="2040258" cy="19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7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1;p42"/>
          <p:cNvSpPr txBox="1">
            <a:spLocks/>
          </p:cNvSpPr>
          <p:nvPr/>
        </p:nvSpPr>
        <p:spPr>
          <a:xfrm>
            <a:off x="90558" y="48403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0" dirty="0" smtClean="0"/>
              <a:t>Requête 5</a:t>
            </a:r>
            <a:endParaRPr lang="fr-FR" sz="2000" dirty="0"/>
          </a:p>
        </p:txBody>
      </p:sp>
      <p:sp>
        <p:nvSpPr>
          <p:cNvPr id="7" name="Google Shape;344;p42"/>
          <p:cNvSpPr txBox="1">
            <a:spLocks/>
          </p:cNvSpPr>
          <p:nvPr/>
        </p:nvSpPr>
        <p:spPr>
          <a:xfrm>
            <a:off x="90558" y="304142"/>
            <a:ext cx="5526447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fr-FR" sz="1100" dirty="0"/>
              <a:t>Prix moyen du mètre carré d’une maison en Île-de-France.</a:t>
            </a:r>
          </a:p>
        </p:txBody>
      </p:sp>
      <p:sp>
        <p:nvSpPr>
          <p:cNvPr id="8" name="Google Shape;341;p42"/>
          <p:cNvSpPr txBox="1">
            <a:spLocks/>
          </p:cNvSpPr>
          <p:nvPr/>
        </p:nvSpPr>
        <p:spPr>
          <a:xfrm>
            <a:off x="90558" y="2246852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0" dirty="0" smtClean="0"/>
              <a:t>Requête </a:t>
            </a:r>
            <a:r>
              <a:rPr lang="fr-FR" sz="2000" b="0" dirty="0"/>
              <a:t>6</a:t>
            </a:r>
            <a:endParaRPr lang="fr-FR" sz="2000" dirty="0"/>
          </a:p>
        </p:txBody>
      </p:sp>
      <p:sp>
        <p:nvSpPr>
          <p:cNvPr id="9" name="Google Shape;344;p42"/>
          <p:cNvSpPr txBox="1">
            <a:spLocks/>
          </p:cNvSpPr>
          <p:nvPr/>
        </p:nvSpPr>
        <p:spPr>
          <a:xfrm>
            <a:off x="90558" y="2650006"/>
            <a:ext cx="5526447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fr-FR" sz="1100" dirty="0"/>
              <a:t>Liste des 10 appartements les plus chers avec la région et le nombre de mètres carrés.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8" y="559881"/>
            <a:ext cx="4022164" cy="135536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722" y="697642"/>
            <a:ext cx="2411831" cy="98870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8" y="2896091"/>
            <a:ext cx="4590549" cy="100388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61" y="2834199"/>
            <a:ext cx="2800383" cy="20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9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1;p42"/>
          <p:cNvSpPr txBox="1">
            <a:spLocks/>
          </p:cNvSpPr>
          <p:nvPr/>
        </p:nvSpPr>
        <p:spPr>
          <a:xfrm>
            <a:off x="90558" y="48403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0" dirty="0" smtClean="0"/>
              <a:t>Requête 7</a:t>
            </a:r>
            <a:endParaRPr lang="fr-FR" sz="2000" dirty="0"/>
          </a:p>
        </p:txBody>
      </p:sp>
      <p:sp>
        <p:nvSpPr>
          <p:cNvPr id="7" name="Google Shape;344;p42"/>
          <p:cNvSpPr txBox="1">
            <a:spLocks/>
          </p:cNvSpPr>
          <p:nvPr/>
        </p:nvSpPr>
        <p:spPr>
          <a:xfrm>
            <a:off x="90558" y="304142"/>
            <a:ext cx="5526447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fr-FR" sz="1100" dirty="0"/>
              <a:t>Taux d’évolution du nombre de ventes entre le premier et le second trimestre de 2020.</a:t>
            </a:r>
          </a:p>
        </p:txBody>
      </p:sp>
      <p:sp>
        <p:nvSpPr>
          <p:cNvPr id="8" name="Google Shape;341;p42"/>
          <p:cNvSpPr txBox="1">
            <a:spLocks/>
          </p:cNvSpPr>
          <p:nvPr/>
        </p:nvSpPr>
        <p:spPr>
          <a:xfrm>
            <a:off x="90558" y="2246852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0" dirty="0" smtClean="0"/>
              <a:t>Requête </a:t>
            </a:r>
            <a:r>
              <a:rPr lang="fr-FR" sz="2000" b="0" dirty="0"/>
              <a:t>8</a:t>
            </a:r>
            <a:endParaRPr lang="fr-FR" sz="2000" dirty="0"/>
          </a:p>
        </p:txBody>
      </p:sp>
      <p:sp>
        <p:nvSpPr>
          <p:cNvPr id="9" name="Google Shape;344;p42"/>
          <p:cNvSpPr txBox="1">
            <a:spLocks/>
          </p:cNvSpPr>
          <p:nvPr/>
        </p:nvSpPr>
        <p:spPr>
          <a:xfrm>
            <a:off x="90558" y="2650006"/>
            <a:ext cx="5753352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fr-FR" sz="1100" dirty="0"/>
              <a:t>Le classement des régions par rapport au prix au mètre carré des appartement de plus de 4 pièces.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8" y="559881"/>
            <a:ext cx="3969705" cy="147617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47" y="805966"/>
            <a:ext cx="2040606" cy="93142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8" y="3043506"/>
            <a:ext cx="4688521" cy="12253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800" y="2880138"/>
            <a:ext cx="1564767" cy="22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9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1;p42"/>
          <p:cNvSpPr txBox="1">
            <a:spLocks/>
          </p:cNvSpPr>
          <p:nvPr/>
        </p:nvSpPr>
        <p:spPr>
          <a:xfrm>
            <a:off x="90558" y="48403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0" dirty="0" smtClean="0"/>
              <a:t>Requête </a:t>
            </a:r>
            <a:r>
              <a:rPr lang="fr-FR" sz="2000" b="0" dirty="0"/>
              <a:t>9</a:t>
            </a:r>
            <a:endParaRPr lang="fr-FR" sz="2000" dirty="0"/>
          </a:p>
        </p:txBody>
      </p:sp>
      <p:sp>
        <p:nvSpPr>
          <p:cNvPr id="7" name="Google Shape;344;p42"/>
          <p:cNvSpPr txBox="1">
            <a:spLocks/>
          </p:cNvSpPr>
          <p:nvPr/>
        </p:nvSpPr>
        <p:spPr>
          <a:xfrm>
            <a:off x="90558" y="304142"/>
            <a:ext cx="5526447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fr-FR" sz="1100" dirty="0"/>
              <a:t>Liste des communes ayant eu au moins 50 ventes au 1er trimestre</a:t>
            </a:r>
          </a:p>
        </p:txBody>
      </p:sp>
      <p:sp>
        <p:nvSpPr>
          <p:cNvPr id="8" name="Google Shape;341;p42"/>
          <p:cNvSpPr txBox="1">
            <a:spLocks/>
          </p:cNvSpPr>
          <p:nvPr/>
        </p:nvSpPr>
        <p:spPr>
          <a:xfrm>
            <a:off x="90558" y="2246852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0" dirty="0" smtClean="0"/>
              <a:t>Requête 10</a:t>
            </a:r>
            <a:endParaRPr lang="fr-FR" sz="2000" dirty="0"/>
          </a:p>
        </p:txBody>
      </p:sp>
      <p:sp>
        <p:nvSpPr>
          <p:cNvPr id="9" name="Google Shape;344;p42"/>
          <p:cNvSpPr txBox="1">
            <a:spLocks/>
          </p:cNvSpPr>
          <p:nvPr/>
        </p:nvSpPr>
        <p:spPr>
          <a:xfrm>
            <a:off x="90557" y="2650006"/>
            <a:ext cx="6743379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fr-FR" sz="1100" dirty="0"/>
              <a:t>Différence en pourcentage du prix au mètre carré entre un appartement de 2 pièces et un appartement de 3 pièces.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7" y="544642"/>
            <a:ext cx="3824502" cy="12156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365" y="359156"/>
            <a:ext cx="1897552" cy="207876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7" y="2932317"/>
            <a:ext cx="4543102" cy="191613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44" y="3415516"/>
            <a:ext cx="1955992" cy="8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7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1;p42"/>
          <p:cNvSpPr txBox="1">
            <a:spLocks/>
          </p:cNvSpPr>
          <p:nvPr/>
        </p:nvSpPr>
        <p:spPr>
          <a:xfrm>
            <a:off x="90558" y="199655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0" dirty="0" smtClean="0"/>
              <a:t>Requête 11</a:t>
            </a:r>
            <a:endParaRPr lang="fr-FR" sz="2000" dirty="0"/>
          </a:p>
        </p:txBody>
      </p:sp>
      <p:sp>
        <p:nvSpPr>
          <p:cNvPr id="7" name="Google Shape;344;p42"/>
          <p:cNvSpPr txBox="1">
            <a:spLocks/>
          </p:cNvSpPr>
          <p:nvPr/>
        </p:nvSpPr>
        <p:spPr>
          <a:xfrm>
            <a:off x="90558" y="455394"/>
            <a:ext cx="5911481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fr-FR" sz="1100" dirty="0"/>
              <a:t>Les moyennes de valeurs foncières pour le top 3 des communes des départements 6, 13, 33, 59 et 69.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8" y="896310"/>
            <a:ext cx="4566557" cy="178823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370" y="1611785"/>
            <a:ext cx="3715747" cy="32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7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1;p42"/>
          <p:cNvSpPr txBox="1">
            <a:spLocks/>
          </p:cNvSpPr>
          <p:nvPr/>
        </p:nvSpPr>
        <p:spPr>
          <a:xfrm>
            <a:off x="145559" y="67416"/>
            <a:ext cx="6249917" cy="25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0" dirty="0" smtClean="0"/>
              <a:t>Requête 12</a:t>
            </a:r>
            <a:endParaRPr lang="fr-FR" sz="2000" dirty="0"/>
          </a:p>
        </p:txBody>
      </p:sp>
      <p:sp>
        <p:nvSpPr>
          <p:cNvPr id="7" name="Google Shape;344;p42"/>
          <p:cNvSpPr txBox="1">
            <a:spLocks/>
          </p:cNvSpPr>
          <p:nvPr/>
        </p:nvSpPr>
        <p:spPr>
          <a:xfrm>
            <a:off x="145558" y="470570"/>
            <a:ext cx="7100890" cy="24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fr-FR" sz="1100" dirty="0"/>
              <a:t>Les 20 communes avec le plus de transactions pour 1000 habitants pour les communes qui dépassent les 10 000 habitants.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8" y="716655"/>
            <a:ext cx="6192754" cy="158552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76" y="1698171"/>
            <a:ext cx="4425672" cy="328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8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3" title="Image de bâti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784" r="20784"/>
          <a:stretch/>
        </p:blipFill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fr"/>
              <a:t>Merci !</a:t>
            </a:r>
            <a:endParaRPr/>
          </a:p>
        </p:txBody>
      </p:sp>
      <p:pic>
        <p:nvPicPr>
          <p:cNvPr id="354" name="Google Shape;354;p4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4">
            <a:alphaModFix/>
          </a:blip>
          <a:srcRect l="11387" t="12667" r="63940" b="13973"/>
          <a:stretch/>
        </p:blipFill>
        <p:spPr>
          <a:xfrm>
            <a:off x="1980103" y="1578297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dirty="0"/>
              <a:t>Contexte du projet</a:t>
            </a:r>
            <a:endParaRPr dirty="0"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fr-FR" dirty="0" err="1"/>
              <a:t>DATAImmo</a:t>
            </a:r>
            <a:endParaRPr dirty="0"/>
          </a:p>
        </p:txBody>
      </p:sp>
      <p:sp>
        <p:nvSpPr>
          <p:cNvPr id="267" name="Google Shape;267;p34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4365972" cy="188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r>
              <a:rPr lang="fr-FR" sz="1200" dirty="0"/>
              <a:t>Ce projet stratégique est appelé en interne </a:t>
            </a:r>
            <a:r>
              <a:rPr lang="fr-FR" sz="1200" dirty="0" smtClean="0"/>
              <a:t>"</a:t>
            </a:r>
            <a:r>
              <a:rPr lang="fr-FR" sz="1200" dirty="0" err="1" smtClean="0"/>
              <a:t>DATAImmo</a:t>
            </a:r>
            <a:r>
              <a:rPr lang="fr-FR" sz="1200" dirty="0"/>
              <a:t>".  </a:t>
            </a:r>
          </a:p>
          <a:p>
            <a:r>
              <a:rPr lang="fr-FR" sz="1200" dirty="0"/>
              <a:t>Dans ce cadre, </a:t>
            </a:r>
            <a:r>
              <a:rPr lang="fr-FR" sz="1200" dirty="0" smtClean="0"/>
              <a:t>nous allons faire la modification </a:t>
            </a:r>
            <a:r>
              <a:rPr lang="fr-FR" sz="1200" dirty="0"/>
              <a:t>de la base de données permettant de collecter les transactions immobilières et foncières en France. </a:t>
            </a:r>
            <a:r>
              <a:rPr lang="fr-FR" sz="1200" dirty="0" smtClean="0"/>
              <a:t>Nous utiliserons </a:t>
            </a:r>
            <a:r>
              <a:rPr lang="fr-FR" sz="1200" dirty="0"/>
              <a:t>ensuite cette base pour analyser le marché et aider les différentes agences régionales à mieux accompagner leurs clients.</a:t>
            </a:r>
          </a:p>
        </p:txBody>
      </p:sp>
      <p:sp>
        <p:nvSpPr>
          <p:cNvPr id="270" name="Google Shape;270;p34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54" y="824465"/>
            <a:ext cx="4218422" cy="2950013"/>
          </a:xfrm>
          <a:prstGeom prst="rect">
            <a:avLst/>
          </a:prstGeom>
        </p:spPr>
      </p:pic>
      <p:pic>
        <p:nvPicPr>
          <p:cNvPr id="3" name="Espace réservé pour une image  2"/>
          <p:cNvPicPr>
            <a:picLocks noGrp="1" noChangeAspect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7" r="27217"/>
          <a:stretch>
            <a:fillRect/>
          </a:stretch>
        </p:blipFill>
        <p:spPr>
          <a:xfrm>
            <a:off x="4916054" y="0"/>
            <a:ext cx="4227946" cy="515418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390523" y="521157"/>
            <a:ext cx="6836815" cy="37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sz="2400" b="0" dirty="0"/>
              <a:t>La stratégie de sauvegarde et la conformité RGPD</a:t>
            </a:r>
            <a:endParaRPr sz="2400" b="0" dirty="0"/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2"/>
          </p:nvPr>
        </p:nvSpPr>
        <p:spPr>
          <a:xfrm>
            <a:off x="390523" y="1552755"/>
            <a:ext cx="4937748" cy="15927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fr-FR" sz="1100" dirty="0" smtClean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La stratégie de sauvegarde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fr-FR" sz="1100" dirty="0" smtClean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Elaboration </a:t>
            </a: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du planning de sauvegarde avec un CRON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Sauvegarder que les modifications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Mettre en place plusieurs salles serveur sur des </a:t>
            </a:r>
            <a:r>
              <a:rPr lang="fr-FR" sz="1100" dirty="0" smtClean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sites différents </a:t>
            </a: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pour la sauvegarde de la base de données avec un accès filtre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Planifier des tests de restauration de la base pour s'assurer de l'intégrité de la base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Monitorer les processus de sauvegarde, l'accès à la sauvegarde et le CRON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Documenté les stratégies de sauvegarde et restauration</a:t>
            </a:r>
            <a:endParaRPr sz="11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9" name="Google Shape;279;p3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610153" y="2420066"/>
            <a:ext cx="2330690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fr-FR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Les principes du RGPD :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Licéité</a:t>
            </a: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, loyauté et transparence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Finalité limitée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Minimisation des données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Exactitude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Limitation de la conservation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Intégrité et confidentialité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Responsabilité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037195" y="3512838"/>
            <a:ext cx="4049486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228600"/>
            <a:r>
              <a:rPr lang="fr-FR" sz="1100">
                <a:latin typeface="Calibri" panose="020F0502020204030204" pitchFamily="34" charset="0"/>
                <a:cs typeface="Calibri" panose="020F0502020204030204" pitchFamily="34" charset="0"/>
              </a:rPr>
              <a:t>Les bases ici analysées respectent le RGPD parce qu’il n’y a pas de données à caractère personnel.</a:t>
            </a:r>
            <a:endParaRPr lang="fr-F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390523" y="507407"/>
            <a:ext cx="4689794" cy="40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sz="2400" b="0" dirty="0"/>
              <a:t>Les données initiales</a:t>
            </a:r>
            <a:endParaRPr sz="2400" b="0" dirty="0"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2"/>
          </p:nvPr>
        </p:nvSpPr>
        <p:spPr>
          <a:xfrm>
            <a:off x="390523" y="1552755"/>
            <a:ext cx="6978592" cy="111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dirty="0" smtClean="0"/>
              <a:t>Ci-dessous la liste des données (fichiers) :</a:t>
            </a:r>
          </a:p>
          <a:p>
            <a:pPr marL="177800" lvl="0" indent="-177800">
              <a:spcBef>
                <a:spcPts val="0"/>
              </a:spcBef>
            </a:pPr>
            <a:r>
              <a:rPr lang="fr-FR" dirty="0" smtClean="0"/>
              <a:t>donnees_communes</a:t>
            </a:r>
          </a:p>
          <a:p>
            <a:pPr marL="177800" lvl="0" indent="-177800">
              <a:spcBef>
                <a:spcPts val="0"/>
              </a:spcBef>
            </a:pPr>
            <a:r>
              <a:rPr lang="fr-FR" dirty="0" smtClean="0"/>
              <a:t>fr-esr-referentiel-geographique</a:t>
            </a:r>
          </a:p>
          <a:p>
            <a:pPr marL="177800" lvl="0" indent="-177800">
              <a:spcBef>
                <a:spcPts val="0"/>
              </a:spcBef>
            </a:pPr>
            <a:r>
              <a:rPr lang="fr-FR" dirty="0"/>
              <a:t>Valeurs-foncières</a:t>
            </a:r>
            <a:endParaRPr dirty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964058"/>
              </p:ext>
            </p:extLst>
          </p:nvPr>
        </p:nvGraphicFramePr>
        <p:xfrm>
          <a:off x="3042270" y="26675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Feuille de calcul" showAsIcon="1" r:id="rId4" imgW="914400" imgH="771480" progId="Excel.Sheet.12">
                  <p:embed/>
                </p:oleObj>
              </mc:Choice>
              <mc:Fallback>
                <p:oleObj name="Feuille de calcul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2270" y="26675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654650"/>
              </p:ext>
            </p:extLst>
          </p:nvPr>
        </p:nvGraphicFramePr>
        <p:xfrm>
          <a:off x="4107925" y="266757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Feuille de calcul" showAsIcon="1" r:id="rId6" imgW="914400" imgH="771480" progId="Excel.Sheet.12">
                  <p:embed/>
                </p:oleObj>
              </mc:Choice>
              <mc:Fallback>
                <p:oleObj name="Feuille de calcul" showAsIcon="1" r:id="rId6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7925" y="266757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396450"/>
              </p:ext>
            </p:extLst>
          </p:nvPr>
        </p:nvGraphicFramePr>
        <p:xfrm>
          <a:off x="5173580" y="266757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Feuille de calcul" showAsIcon="1" r:id="rId8" imgW="914400" imgH="771480" progId="Excel.Sheet.12">
                  <p:embed/>
                </p:oleObj>
              </mc:Choice>
              <mc:Fallback>
                <p:oleObj name="Feuille de calcul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3580" y="266757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77" y="1228514"/>
            <a:ext cx="4657381" cy="1296426"/>
          </a:xfrm>
          <a:prstGeom prst="rect">
            <a:avLst/>
          </a:prstGeom>
        </p:spPr>
      </p:pic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6163046" cy="427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 dirty="0"/>
              <a:t>L’extrait du dictionnaire des données</a:t>
            </a:r>
            <a:endParaRPr b="0"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2"/>
          </p:nvPr>
        </p:nvSpPr>
        <p:spPr>
          <a:xfrm>
            <a:off x="389008" y="586872"/>
            <a:ext cx="6108045" cy="987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Les différentes tables utilisées pour le dictionnaire de données </a:t>
            </a:r>
            <a:r>
              <a:rPr lang="fr" dirty="0" smtClean="0"/>
              <a:t>:</a:t>
            </a: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sz="1100" dirty="0" smtClean="0"/>
              <a:t>Bien</a:t>
            </a: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sz="1100" dirty="0" smtClean="0"/>
              <a:t>Vente</a:t>
            </a: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sz="1100" dirty="0" smtClean="0"/>
              <a:t>Communes</a:t>
            </a: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sz="1100" dirty="0"/>
              <a:t>Region</a:t>
            </a:r>
            <a:endParaRPr sz="1100"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78" y="2653357"/>
            <a:ext cx="4657380" cy="100012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77" y="3732215"/>
            <a:ext cx="4657381" cy="10751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011" y="2653357"/>
            <a:ext cx="4241989" cy="758501"/>
          </a:xfrm>
          <a:prstGeom prst="rect">
            <a:avLst/>
          </a:prstGeom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170420"/>
              </p:ext>
            </p:extLst>
          </p:nvPr>
        </p:nvGraphicFramePr>
        <p:xfrm>
          <a:off x="6273609" y="157442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Feuille de calcul" showAsIcon="1" r:id="rId8" imgW="914400" imgH="771480" progId="Excel.Sheet.12">
                  <p:embed/>
                </p:oleObj>
              </mc:Choice>
              <mc:Fallback>
                <p:oleObj name="Feuille de calcul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3609" y="157442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5248646" cy="489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 dirty="0"/>
              <a:t>Le schéma relationnel normalisé</a:t>
            </a:r>
            <a:endParaRPr b="0" dirty="0"/>
          </a:p>
        </p:txBody>
      </p:sp>
      <p:sp>
        <p:nvSpPr>
          <p:cNvPr id="306" name="Google Shape;306;p38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37" y="1086279"/>
            <a:ext cx="7109063" cy="3797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title"/>
          </p:nvPr>
        </p:nvSpPr>
        <p:spPr>
          <a:xfrm>
            <a:off x="389007" y="156771"/>
            <a:ext cx="7902469" cy="40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sz="2000" b="0" dirty="0"/>
              <a:t>La base de données avec les tables créées et les données chargées</a:t>
            </a:r>
            <a:endParaRPr sz="2000" b="0" dirty="0"/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2"/>
          </p:nvPr>
        </p:nvSpPr>
        <p:spPr>
          <a:xfrm>
            <a:off x="389007" y="563765"/>
            <a:ext cx="6978592" cy="71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sz="1100" dirty="0" smtClean="0"/>
              <a:t>Ci-dessous les tables créées avec les données chargées dans PostgreSQL :</a:t>
            </a:r>
          </a:p>
          <a:p>
            <a:pPr marL="177800" lvl="0" indent="-177800">
              <a:spcBef>
                <a:spcPts val="0"/>
              </a:spcBef>
            </a:pPr>
            <a:r>
              <a:rPr lang="fr-FR" sz="1100" dirty="0"/>
              <a:t>Bien</a:t>
            </a:r>
          </a:p>
          <a:p>
            <a:pPr marL="177800" lvl="0" indent="-177800">
              <a:spcBef>
                <a:spcPts val="0"/>
              </a:spcBef>
            </a:pPr>
            <a:r>
              <a:rPr lang="fr-FR" sz="1100" dirty="0"/>
              <a:t>Vente</a:t>
            </a:r>
          </a:p>
          <a:p>
            <a:pPr marL="177800" lvl="0" indent="-177800">
              <a:spcBef>
                <a:spcPts val="0"/>
              </a:spcBef>
            </a:pPr>
            <a:r>
              <a:rPr lang="fr-FR" sz="1100" dirty="0"/>
              <a:t>Communes</a:t>
            </a:r>
          </a:p>
          <a:p>
            <a:pPr marL="177800" lvl="0" indent="-177800">
              <a:spcBef>
                <a:spcPts val="0"/>
              </a:spcBef>
            </a:pPr>
            <a:r>
              <a:rPr lang="fr-FR" sz="1100" dirty="0"/>
              <a:t>Region</a:t>
            </a: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sz="1100" dirty="0"/>
          </a:p>
        </p:txBody>
      </p:sp>
      <p:sp>
        <p:nvSpPr>
          <p:cNvPr id="315" name="Google Shape;315;p3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208" y="708144"/>
            <a:ext cx="3578473" cy="4332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389007" y="156771"/>
            <a:ext cx="7902469" cy="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fr" sz="1600" b="0" dirty="0"/>
              <a:t>Les requêtes ou screenshot qui permettent de démontrer le bon chargement des données</a:t>
            </a:r>
            <a:endParaRPr sz="1600" b="0" dirty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body" idx="2"/>
          </p:nvPr>
        </p:nvSpPr>
        <p:spPr>
          <a:xfrm>
            <a:off x="175876" y="548978"/>
            <a:ext cx="984515" cy="19354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 smtClean="0"/>
              <a:t>La table bien</a:t>
            </a:r>
            <a:endParaRPr sz="1100" dirty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76" y="1170276"/>
            <a:ext cx="4291481" cy="29009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258" y="1170276"/>
            <a:ext cx="3681886" cy="3103049"/>
          </a:xfrm>
          <a:prstGeom prst="rect">
            <a:avLst/>
          </a:prstGeom>
        </p:spPr>
      </p:pic>
      <p:sp>
        <p:nvSpPr>
          <p:cNvPr id="7" name="Google Shape;322;p40"/>
          <p:cNvSpPr txBox="1">
            <a:spLocks noGrp="1"/>
          </p:cNvSpPr>
          <p:nvPr>
            <p:ph type="body" idx="2"/>
          </p:nvPr>
        </p:nvSpPr>
        <p:spPr>
          <a:xfrm>
            <a:off x="7585629" y="548978"/>
            <a:ext cx="984515" cy="19354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 smtClean="0"/>
              <a:t>La table commune</a:t>
            </a:r>
            <a:endParaRPr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1;p40"/>
          <p:cNvSpPr txBox="1">
            <a:spLocks noGrp="1"/>
          </p:cNvSpPr>
          <p:nvPr>
            <p:ph type="title"/>
          </p:nvPr>
        </p:nvSpPr>
        <p:spPr>
          <a:xfrm>
            <a:off x="389007" y="156771"/>
            <a:ext cx="7902469" cy="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fr" sz="1600" b="0" dirty="0"/>
              <a:t>Les requêtes ou screenshot qui permettent de démontrer le bon chargement des données</a:t>
            </a:r>
            <a:endParaRPr sz="1600" b="0" dirty="0"/>
          </a:p>
        </p:txBody>
      </p:sp>
      <p:sp>
        <p:nvSpPr>
          <p:cNvPr id="9" name="Google Shape;322;p40"/>
          <p:cNvSpPr txBox="1">
            <a:spLocks noGrp="1"/>
          </p:cNvSpPr>
          <p:nvPr>
            <p:ph type="body" idx="2"/>
          </p:nvPr>
        </p:nvSpPr>
        <p:spPr>
          <a:xfrm>
            <a:off x="1626004" y="532201"/>
            <a:ext cx="984515" cy="1837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sz="1100" dirty="0" smtClean="0"/>
              <a:t>La </a:t>
            </a:r>
            <a:r>
              <a:rPr lang="fr-FR" sz="1100" dirty="0"/>
              <a:t>table region</a:t>
            </a:r>
            <a:endParaRPr sz="11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31" y="725743"/>
            <a:ext cx="1774859" cy="4245039"/>
          </a:xfrm>
          <a:prstGeom prst="rect">
            <a:avLst/>
          </a:prstGeom>
        </p:spPr>
      </p:pic>
      <p:sp>
        <p:nvSpPr>
          <p:cNvPr id="5" name="Google Shape;322;p40"/>
          <p:cNvSpPr txBox="1">
            <a:spLocks noGrp="1"/>
          </p:cNvSpPr>
          <p:nvPr>
            <p:ph type="body" idx="2"/>
          </p:nvPr>
        </p:nvSpPr>
        <p:spPr>
          <a:xfrm>
            <a:off x="5875408" y="528135"/>
            <a:ext cx="984515" cy="19354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100" dirty="0" smtClean="0"/>
              <a:t>La table vente</a:t>
            </a:r>
            <a:endParaRPr sz="11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64" y="721678"/>
            <a:ext cx="2199001" cy="42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185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3258</TotalTime>
  <Words>534</Words>
  <Application>Microsoft Office PowerPoint</Application>
  <PresentationFormat>Affichage à l'écran (16:9)</PresentationFormat>
  <Paragraphs>93</Paragraphs>
  <Slides>18</Slides>
  <Notes>11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Simple Light</vt:lpstr>
      <vt:lpstr>Thème Office</vt:lpstr>
      <vt:lpstr>Feuille de calcul</vt:lpstr>
      <vt:lpstr>Création et utilisation de la base de données</vt:lpstr>
      <vt:lpstr>Contexte du projet</vt:lpstr>
      <vt:lpstr>La stratégie de sauvegarde et la conformité RGPD</vt:lpstr>
      <vt:lpstr>Les données initiales</vt:lpstr>
      <vt:lpstr>L’extrait du dictionnaire des données</vt:lpstr>
      <vt:lpstr>Le schéma relationnel normalisé</vt:lpstr>
      <vt:lpstr>La base de données avec les tables créées et les données chargées</vt:lpstr>
      <vt:lpstr>Les requêtes ou screenshot qui permettent de démontrer le bon chargement des données</vt:lpstr>
      <vt:lpstr>Les requêtes ou screenshot qui permettent de démontrer le bon chargement des données</vt:lpstr>
      <vt:lpstr>Requêtes SQL et résultats</vt:lpstr>
      <vt:lpstr>Requête 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Création et utilisation de la base de données</dc:title>
  <cp:lastModifiedBy>Sidi Yeya SOUNFOUNTERA [OML DSEC]</cp:lastModifiedBy>
  <cp:revision>24</cp:revision>
  <dcterms:modified xsi:type="dcterms:W3CDTF">2024-07-06T12:59:19Z</dcterms:modified>
</cp:coreProperties>
</file>